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3b26f5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3b26f5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af7f702f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af7f702f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93b26f510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93b26f510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f7f702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f7f702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c9571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c9571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af7f702f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af7f702f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c4792b0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c4792b0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af7f702f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af7f702f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c6216ea3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c6216ea3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af7f702f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af7f702f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c6216ea3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c6216ea3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BDFDC"/>
          </a:solidFill>
          <a:ln>
            <a:noFill/>
          </a:ln>
        </p:spPr>
      </p:sp>
      <p:sp>
        <p:nvSpPr>
          <p:cNvPr id="73" name="Google Shape;73;p13"/>
          <p:cNvSpPr/>
          <p:nvPr/>
        </p:nvSpPr>
        <p:spPr>
          <a:xfrm>
            <a:off x="3353675" y="0"/>
            <a:ext cx="2287500" cy="275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13"/>
          <p:cNvGrpSpPr/>
          <p:nvPr/>
        </p:nvGrpSpPr>
        <p:grpSpPr>
          <a:xfrm>
            <a:off x="7767371" y="8226"/>
            <a:ext cx="930320" cy="2560506"/>
            <a:chOff x="-1435027" y="1362018"/>
            <a:chExt cx="944104" cy="2598443"/>
          </a:xfrm>
        </p:grpSpPr>
        <p:sp>
          <p:nvSpPr>
            <p:cNvPr id="75" name="Google Shape;75;p13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2613540" y="3629703"/>
            <a:ext cx="839275" cy="1510762"/>
            <a:chOff x="-1449485" y="3330463"/>
            <a:chExt cx="839275" cy="1510762"/>
          </a:xfrm>
        </p:grpSpPr>
        <p:sp>
          <p:nvSpPr>
            <p:cNvPr id="98" name="Google Shape;98;p13"/>
            <p:cNvSpPr/>
            <p:nvPr/>
          </p:nvSpPr>
          <p:spPr>
            <a:xfrm>
              <a:off x="-1132920" y="35983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-1132920" y="386410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-1132920" y="4129840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-1132920" y="43955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-1132920" y="46613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-1449485" y="3863627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-1449485" y="4129365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-1449485" y="439510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1449485" y="4660842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-818240" y="3330463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-818240" y="3596201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-818240" y="3861939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-818240" y="4127678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-818240" y="4393416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-818240" y="4659154"/>
              <a:ext cx="208030" cy="179908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76897.jpg" id="113" name="Google Shape;113;p13"/>
          <p:cNvPicPr preferRelativeResize="0"/>
          <p:nvPr/>
        </p:nvPicPr>
        <p:blipFill rotWithShape="1">
          <a:blip r:embed="rId3">
            <a:alphaModFix/>
          </a:blip>
          <a:srcRect b="0" l="16224" r="16230" t="0"/>
          <a:stretch/>
        </p:blipFill>
        <p:spPr>
          <a:xfrm>
            <a:off x="3451025" y="0"/>
            <a:ext cx="2087798" cy="2060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/>
          <p:nvPr/>
        </p:nvSpPr>
        <p:spPr>
          <a:xfrm rot="-3159">
            <a:off x="3353175" y="2994449"/>
            <a:ext cx="2285101" cy="21573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49947.jpg" id="115" name="Google Shape;115;p13"/>
          <p:cNvPicPr preferRelativeResize="0"/>
          <p:nvPr/>
        </p:nvPicPr>
        <p:blipFill rotWithShape="1">
          <a:blip r:embed="rId4">
            <a:alphaModFix/>
          </a:blip>
          <a:srcRect b="0" l="16278" r="16285" t="0"/>
          <a:stretch/>
        </p:blipFill>
        <p:spPr>
          <a:xfrm>
            <a:off x="3451025" y="3092650"/>
            <a:ext cx="2087813" cy="20602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/>
          <p:nvPr/>
        </p:nvSpPr>
        <p:spPr>
          <a:xfrm rot="-3326">
            <a:off x="6104949" y="875329"/>
            <a:ext cx="2480701" cy="34245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24546.jpg" id="117" name="Google Shape;117;p13"/>
          <p:cNvPicPr preferRelativeResize="0"/>
          <p:nvPr/>
        </p:nvPicPr>
        <p:blipFill rotWithShape="1">
          <a:blip r:embed="rId5">
            <a:alphaModFix/>
          </a:blip>
          <a:srcRect b="6110" l="33491" r="14951" t="5197"/>
          <a:stretch/>
        </p:blipFill>
        <p:spPr>
          <a:xfrm>
            <a:off x="6212037" y="983502"/>
            <a:ext cx="2265920" cy="25985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>
            <p:ph idx="4294967295" type="title"/>
          </p:nvPr>
        </p:nvSpPr>
        <p:spPr>
          <a:xfrm>
            <a:off x="171050" y="1478300"/>
            <a:ext cx="2966100" cy="19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1323B"/>
                </a:solidFill>
              </a:rPr>
              <a:t>Book Capstone User Journeys</a:t>
            </a:r>
            <a:endParaRPr sz="3600">
              <a:solidFill>
                <a:srgbClr val="11323B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"/>
          <p:cNvSpPr/>
          <p:nvPr/>
        </p:nvSpPr>
        <p:spPr>
          <a:xfrm flipH="1" rot="10800000">
            <a:off x="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C8EDF3"/>
          </a:solidFill>
          <a:ln>
            <a:noFill/>
          </a:ln>
        </p:spPr>
      </p:sp>
      <p:grpSp>
        <p:nvGrpSpPr>
          <p:cNvPr id="404" name="Google Shape;404;p22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405" name="Google Shape;405;p22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22"/>
          <p:cNvGrpSpPr/>
          <p:nvPr/>
        </p:nvGrpSpPr>
        <p:grpSpPr>
          <a:xfrm flipH="1" rot="1985685">
            <a:off x="3629742" y="2274349"/>
            <a:ext cx="866945" cy="2385501"/>
            <a:chOff x="-1435027" y="1362018"/>
            <a:chExt cx="944104" cy="2598443"/>
          </a:xfrm>
        </p:grpSpPr>
        <p:sp>
          <p:nvSpPr>
            <p:cNvPr id="428" name="Google Shape;428;p22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22"/>
          <p:cNvSpPr/>
          <p:nvPr/>
        </p:nvSpPr>
        <p:spPr>
          <a:xfrm>
            <a:off x="4658150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83218.jpg" id="451" name="Google Shape;451;p22"/>
          <p:cNvPicPr preferRelativeResize="0"/>
          <p:nvPr/>
        </p:nvPicPr>
        <p:blipFill rotWithShape="1">
          <a:blip r:embed="rId3">
            <a:alphaModFix/>
          </a:blip>
          <a:srcRect b="0" l="16723" r="16729" t="0"/>
          <a:stretch/>
        </p:blipFill>
        <p:spPr>
          <a:xfrm>
            <a:off x="4798619" y="3214784"/>
            <a:ext cx="3835800" cy="383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2" name="Google Shape;452;p22"/>
          <p:cNvSpPr/>
          <p:nvPr/>
        </p:nvSpPr>
        <p:spPr>
          <a:xfrm>
            <a:off x="577450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2"/>
          <p:cNvSpPr/>
          <p:nvPr/>
        </p:nvSpPr>
        <p:spPr>
          <a:xfrm flipH="1" rot="2001331">
            <a:off x="4839312" y="478620"/>
            <a:ext cx="2322708" cy="32071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75074.jpg" id="454" name="Google Shape;454;p22"/>
          <p:cNvPicPr preferRelativeResize="0"/>
          <p:nvPr/>
        </p:nvPicPr>
        <p:blipFill rotWithShape="1">
          <a:blip r:embed="rId4">
            <a:alphaModFix/>
          </a:blip>
          <a:srcRect b="699" l="9130" r="38606" t="-700"/>
          <a:stretch/>
        </p:blipFill>
        <p:spPr>
          <a:xfrm flipH="1" rot="1998111">
            <a:off x="5096495" y="626843"/>
            <a:ext cx="2122037" cy="243351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2"/>
          <p:cNvSpPr/>
          <p:nvPr/>
        </p:nvSpPr>
        <p:spPr>
          <a:xfrm rot="-3170">
            <a:off x="161524" y="-4322"/>
            <a:ext cx="3903902" cy="44343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#3 Laura Wants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Stories that are accessible and friendly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very simple user interface that is intuitive the first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Characters that relate to 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Books that let her process her feelings or understand more of what she’s going through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result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a book targeted at her age range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the work of searching done for 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UJ #3 Laura Does Not Want</a:t>
            </a:r>
            <a:r>
              <a:rPr lang="en">
                <a:solidFill>
                  <a:schemeClr val="dk2"/>
                </a:solidFill>
              </a:rPr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have to search hard through the results to find the answer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 and difficult to 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Non-fiction or boring books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not want books in fantasy or graphic novel genres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verify her choices or read lots of details about the book before picking it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76A5AF"/>
          </a:solidFill>
          <a:ln>
            <a:noFill/>
          </a:ln>
        </p:spPr>
      </p:sp>
      <p:sp>
        <p:nvSpPr>
          <p:cNvPr id="461" name="Google Shape;461;p23"/>
          <p:cNvSpPr/>
          <p:nvPr/>
        </p:nvSpPr>
        <p:spPr>
          <a:xfrm rot="-2944">
            <a:off x="-7451" y="81"/>
            <a:ext cx="3852901" cy="24747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45246.jpg" id="462" name="Google Shape;462;p23"/>
          <p:cNvPicPr preferRelativeResize="0"/>
          <p:nvPr/>
        </p:nvPicPr>
        <p:blipFill rotWithShape="1">
          <a:blip r:embed="rId3">
            <a:alphaModFix/>
          </a:blip>
          <a:srcRect b="2847" l="0" r="0" t="2847"/>
          <a:stretch/>
        </p:blipFill>
        <p:spPr>
          <a:xfrm>
            <a:off x="-6700" y="725"/>
            <a:ext cx="3750702" cy="235810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3"/>
          <p:cNvSpPr/>
          <p:nvPr/>
        </p:nvSpPr>
        <p:spPr>
          <a:xfrm rot="-2914">
            <a:off x="-151" y="2819899"/>
            <a:ext cx="4600502" cy="2324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60128.jpg" id="464" name="Google Shape;464;p23"/>
          <p:cNvPicPr preferRelativeResize="0"/>
          <p:nvPr/>
        </p:nvPicPr>
        <p:blipFill rotWithShape="1">
          <a:blip r:embed="rId4">
            <a:alphaModFix/>
          </a:blip>
          <a:srcRect b="14484" l="0" r="0" t="11578"/>
          <a:stretch/>
        </p:blipFill>
        <p:spPr>
          <a:xfrm>
            <a:off x="0" y="2923400"/>
            <a:ext cx="4499149" cy="222010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3"/>
          <p:cNvSpPr/>
          <p:nvPr/>
        </p:nvSpPr>
        <p:spPr>
          <a:xfrm rot="-3063">
            <a:off x="5106851" y="1024561"/>
            <a:ext cx="4041002" cy="28764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USERS WANT: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Intuitive and easy to 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Good results the first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Well laid out pages or display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 minimal but helpful information about the books: title, author, description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be able to use effectively and efficiently</a:t>
            </a:r>
            <a:endParaRPr/>
          </a:p>
        </p:txBody>
      </p:sp>
      <p:sp>
        <p:nvSpPr>
          <p:cNvPr id="466" name="Google Shape;466;p23"/>
          <p:cNvSpPr/>
          <p:nvPr/>
        </p:nvSpPr>
        <p:spPr>
          <a:xfrm rot="-5400000">
            <a:off x="7866238" y="3348028"/>
            <a:ext cx="238500" cy="23280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3"/>
          <p:cNvSpPr/>
          <p:nvPr/>
        </p:nvSpPr>
        <p:spPr>
          <a:xfrm rot="-5400000">
            <a:off x="8507788" y="3751078"/>
            <a:ext cx="238500" cy="10449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3"/>
          <p:cNvSpPr/>
          <p:nvPr/>
        </p:nvSpPr>
        <p:spPr>
          <a:xfrm rot="-5400000">
            <a:off x="8325388" y="4040553"/>
            <a:ext cx="238500" cy="14097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3"/>
          <p:cNvSpPr/>
          <p:nvPr/>
        </p:nvSpPr>
        <p:spPr>
          <a:xfrm rot="-5400000">
            <a:off x="7866238" y="-658869"/>
            <a:ext cx="238500" cy="23280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3"/>
          <p:cNvSpPr/>
          <p:nvPr/>
        </p:nvSpPr>
        <p:spPr>
          <a:xfrm rot="-5400000">
            <a:off x="8507788" y="-255819"/>
            <a:ext cx="238500" cy="10449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3"/>
          <p:cNvSpPr/>
          <p:nvPr/>
        </p:nvSpPr>
        <p:spPr>
          <a:xfrm rot="-5400000">
            <a:off x="8325388" y="33656"/>
            <a:ext cx="238500" cy="1409700"/>
          </a:xfrm>
          <a:prstGeom prst="upArrow">
            <a:avLst>
              <a:gd fmla="val 27274" name="adj1"/>
              <a:gd fmla="val 86351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Life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Life event scope for MVP: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College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Relationships &amp; Breakups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Divorce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Death of a loved one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Wedding of loved one (first time marriage or remarriage)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Stress (mostly school-related)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Moving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Coming of age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28600" lvl="0" marL="723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Arial"/>
              <a:buNone/>
            </a:pPr>
            <a:r>
              <a:rPr b="0" lang="en" sz="115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Adulting (assuming new responsibilities &amp; executive functioning skills)</a:t>
            </a:r>
            <a:endParaRPr b="0"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129" name="Google Shape;129;p15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30" name="Google Shape;130;p15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5"/>
          <p:cNvSpPr/>
          <p:nvPr/>
        </p:nvSpPr>
        <p:spPr>
          <a:xfrm rot="-2993">
            <a:off x="230149" y="1349"/>
            <a:ext cx="3101701" cy="40503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59930.jpg" id="153" name="Google Shape;153;p15"/>
          <p:cNvPicPr preferRelativeResize="0"/>
          <p:nvPr/>
        </p:nvPicPr>
        <p:blipFill rotWithShape="1">
          <a:blip r:embed="rId3">
            <a:alphaModFix/>
          </a:blip>
          <a:srcRect b="903" l="0" r="0" t="903"/>
          <a:stretch/>
        </p:blipFill>
        <p:spPr>
          <a:xfrm>
            <a:off x="333838" y="-6125"/>
            <a:ext cx="2894321" cy="19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/>
          <p:nvPr/>
        </p:nvSpPr>
        <p:spPr>
          <a:xfrm rot="-2999">
            <a:off x="4722199" y="1095316"/>
            <a:ext cx="3095401" cy="40488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#1 Colton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Colton is about to go off to college. He’s nervous about leaving his friends and starting all over.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Colton comes to our application looking for reassurance and seeing how others dealt with the transition.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Colton searches “college” or “going to college”. He wants to find characters that look like him. He wants simple results and reads the description of the first 5 results and picks one from them.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Colton then downloads the audiobook version to listen while he skateboards.</a:t>
            </a:r>
            <a:endParaRPr/>
          </a:p>
        </p:txBody>
      </p:sp>
      <p:pic>
        <p:nvPicPr>
          <p:cNvPr descr="offset_comp_245270.jpg" id="155" name="Google Shape;155;p15"/>
          <p:cNvPicPr preferRelativeResize="0"/>
          <p:nvPr/>
        </p:nvPicPr>
        <p:blipFill rotWithShape="1">
          <a:blip r:embed="rId4">
            <a:alphaModFix/>
          </a:blip>
          <a:srcRect b="228" l="0" r="0" t="228"/>
          <a:stretch/>
        </p:blipFill>
        <p:spPr>
          <a:xfrm>
            <a:off x="333837" y="2132204"/>
            <a:ext cx="2894332" cy="192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 flipH="1" rot="10800000">
            <a:off x="-3075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E6F4E4"/>
          </a:solidFill>
          <a:ln>
            <a:noFill/>
          </a:ln>
        </p:spPr>
      </p:sp>
      <p:grpSp>
        <p:nvGrpSpPr>
          <p:cNvPr id="161" name="Google Shape;161;p16"/>
          <p:cNvGrpSpPr/>
          <p:nvPr/>
        </p:nvGrpSpPr>
        <p:grpSpPr>
          <a:xfrm rot="10800000">
            <a:off x="7577623" y="211859"/>
            <a:ext cx="930320" cy="2560506"/>
            <a:chOff x="-1435027" y="1362018"/>
            <a:chExt cx="944104" cy="2598443"/>
          </a:xfrm>
        </p:grpSpPr>
        <p:sp>
          <p:nvSpPr>
            <p:cNvPr id="162" name="Google Shape;162;p16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16"/>
          <p:cNvSpPr/>
          <p:nvPr/>
        </p:nvSpPr>
        <p:spPr>
          <a:xfrm rot="-2993">
            <a:off x="228949" y="1349"/>
            <a:ext cx="3101701" cy="203880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359930.jpg" id="185" name="Google Shape;185;p16"/>
          <p:cNvPicPr preferRelativeResize="0"/>
          <p:nvPr/>
        </p:nvPicPr>
        <p:blipFill rotWithShape="1">
          <a:blip r:embed="rId3">
            <a:alphaModFix/>
          </a:blip>
          <a:srcRect b="903" l="0" r="0" t="903"/>
          <a:stretch/>
        </p:blipFill>
        <p:spPr>
          <a:xfrm>
            <a:off x="333838" y="-6125"/>
            <a:ext cx="2894321" cy="19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6"/>
          <p:cNvSpPr/>
          <p:nvPr/>
        </p:nvSpPr>
        <p:spPr>
          <a:xfrm rot="-3082">
            <a:off x="3802449" y="425801"/>
            <a:ext cx="4014902" cy="47187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#1 Colton Wants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Books that are relevant to his issue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use interface that he can scan through options quickly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clear output of data to speed up choosing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a description of the book so he knows if it’s about people that seem cool to him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Simple and easy to use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Wants good results immediately or will abandon the endeavor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UJ #1 Colton Does NOT Want</a:t>
            </a:r>
            <a:r>
              <a:rPr lang="en">
                <a:solidFill>
                  <a:schemeClr val="dk2"/>
                </a:solidFill>
              </a:rPr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not want lag time, frustration, or non-intuitive selections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not want a large list of attributes about the book.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Does not want to scroll through a long list of options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grpSp>
        <p:nvGrpSpPr>
          <p:cNvPr id="192" name="Google Shape;192;p17"/>
          <p:cNvGrpSpPr/>
          <p:nvPr/>
        </p:nvGrpSpPr>
        <p:grpSpPr>
          <a:xfrm rot="-1985359">
            <a:off x="1064522" y="617664"/>
            <a:ext cx="599375" cy="1649216"/>
            <a:chOff x="-1435027" y="1362018"/>
            <a:chExt cx="944104" cy="2598443"/>
          </a:xfrm>
        </p:grpSpPr>
        <p:sp>
          <p:nvSpPr>
            <p:cNvPr id="193" name="Google Shape;193;p17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17"/>
          <p:cNvGrpSpPr/>
          <p:nvPr/>
        </p:nvGrpSpPr>
        <p:grpSpPr>
          <a:xfrm rot="-1985685">
            <a:off x="4647324" y="2274349"/>
            <a:ext cx="866945" cy="2385501"/>
            <a:chOff x="-1435027" y="1362018"/>
            <a:chExt cx="944104" cy="2598443"/>
          </a:xfrm>
        </p:grpSpPr>
        <p:sp>
          <p:nvSpPr>
            <p:cNvPr id="216" name="Google Shape;216;p17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Google Shape;238;p17"/>
          <p:cNvSpPr/>
          <p:nvPr/>
        </p:nvSpPr>
        <p:spPr>
          <a:xfrm flipH="1">
            <a:off x="368960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 flipH="1">
            <a:off x="4449661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01114.jpg" id="240" name="Google Shape;240;p17"/>
          <p:cNvPicPr preferRelativeResize="0"/>
          <p:nvPr/>
        </p:nvPicPr>
        <p:blipFill rotWithShape="1">
          <a:blip r:embed="rId3">
            <a:alphaModFix amt="73000"/>
          </a:blip>
          <a:srcRect b="7662" l="20866" r="35065" t="26226"/>
          <a:stretch/>
        </p:blipFill>
        <p:spPr>
          <a:xfrm flipH="1">
            <a:off x="4590291" y="-1913666"/>
            <a:ext cx="3835800" cy="383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1" name="Google Shape;241;p17"/>
          <p:cNvSpPr/>
          <p:nvPr/>
        </p:nvSpPr>
        <p:spPr>
          <a:xfrm rot="-2001331">
            <a:off x="1981990" y="478620"/>
            <a:ext cx="2322708" cy="32071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85722.jpg" id="242" name="Google Shape;242;p17"/>
          <p:cNvPicPr preferRelativeResize="0"/>
          <p:nvPr/>
        </p:nvPicPr>
        <p:blipFill rotWithShape="1">
          <a:blip r:embed="rId4">
            <a:alphaModFix/>
          </a:blip>
          <a:srcRect b="0" l="23416" r="23411" t="0"/>
          <a:stretch/>
        </p:blipFill>
        <p:spPr>
          <a:xfrm rot="-1998098">
            <a:off x="1925485" y="626847"/>
            <a:ext cx="2122029" cy="243351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/>
          <p:nvPr/>
        </p:nvSpPr>
        <p:spPr>
          <a:xfrm rot="-3130">
            <a:off x="5162049" y="1137735"/>
            <a:ext cx="3624602" cy="40041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#2 Lena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Lena just broke up with her boyfriend Max. They had been together for 2 years, and he was her first love.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Lena wants to read multiple books about women going through breakups and growing from it to validate her choice and comfort her.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Lena searches “break ups” in our app and reads many descriptions and results. Lena is an avid reader so sees quite a few she has read before.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Lena likes to find authors she likes but doesn’t want to read a series right now.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Lena picks 3 with her favorite descriptions from the results, goes to the local bookstore, and settles down with a latte.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grpSp>
        <p:nvGrpSpPr>
          <p:cNvPr id="249" name="Google Shape;249;p18"/>
          <p:cNvGrpSpPr/>
          <p:nvPr/>
        </p:nvGrpSpPr>
        <p:grpSpPr>
          <a:xfrm rot="-1985359">
            <a:off x="1064522" y="617664"/>
            <a:ext cx="599375" cy="1649216"/>
            <a:chOff x="-1435027" y="1362018"/>
            <a:chExt cx="944104" cy="2598443"/>
          </a:xfrm>
        </p:grpSpPr>
        <p:sp>
          <p:nvSpPr>
            <p:cNvPr id="250" name="Google Shape;250;p18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18"/>
          <p:cNvGrpSpPr/>
          <p:nvPr/>
        </p:nvGrpSpPr>
        <p:grpSpPr>
          <a:xfrm rot="-1985685">
            <a:off x="4647324" y="2274349"/>
            <a:ext cx="866945" cy="2385501"/>
            <a:chOff x="-1435027" y="1362018"/>
            <a:chExt cx="944104" cy="2598443"/>
          </a:xfrm>
        </p:grpSpPr>
        <p:sp>
          <p:nvSpPr>
            <p:cNvPr id="273" name="Google Shape;273;p18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18"/>
          <p:cNvSpPr/>
          <p:nvPr/>
        </p:nvSpPr>
        <p:spPr>
          <a:xfrm flipH="1">
            <a:off x="368961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 flipH="1">
            <a:off x="4449661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8"/>
          <p:cNvSpPr/>
          <p:nvPr/>
        </p:nvSpPr>
        <p:spPr>
          <a:xfrm rot="-2001331">
            <a:off x="1981990" y="478620"/>
            <a:ext cx="2322708" cy="32071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85722.jpg" id="298" name="Google Shape;298;p18"/>
          <p:cNvPicPr preferRelativeResize="0"/>
          <p:nvPr/>
        </p:nvPicPr>
        <p:blipFill rotWithShape="1">
          <a:blip r:embed="rId3">
            <a:alphaModFix/>
          </a:blip>
          <a:srcRect b="0" l="23416" r="23411" t="0"/>
          <a:stretch/>
        </p:blipFill>
        <p:spPr>
          <a:xfrm rot="-1998098">
            <a:off x="1925485" y="626847"/>
            <a:ext cx="2122029" cy="243351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8"/>
          <p:cNvSpPr/>
          <p:nvPr/>
        </p:nvSpPr>
        <p:spPr>
          <a:xfrm rot="-3130">
            <a:off x="5161699" y="598572"/>
            <a:ext cx="3624602" cy="45432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#2 Lena Wants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Plenty of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Prefers to have filter abilities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to know the author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to easily read through many descriptions of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select multiple books from the 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Diverse characters and scenarios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Prefers aesthetically pleasing interfaces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UJ #2 Lena Does Not Want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Bad page layout that’s difficult to read through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Does not want obscure books she cannot find easily at her bookstore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Does not want poorly formatted description fields that make it hard to read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</p:sp>
      <p:sp>
        <p:nvSpPr>
          <p:cNvPr id="305" name="Google Shape;305;p19"/>
          <p:cNvSpPr/>
          <p:nvPr/>
        </p:nvSpPr>
        <p:spPr>
          <a:xfrm rot="-2874">
            <a:off x="-7451" y="-11213"/>
            <a:ext cx="5024102" cy="24747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85732.jpg" id="306" name="Google Shape;306;p19"/>
          <p:cNvPicPr preferRelativeResize="0"/>
          <p:nvPr/>
        </p:nvPicPr>
        <p:blipFill rotWithShape="1">
          <a:blip r:embed="rId3">
            <a:alphaModFix/>
          </a:blip>
          <a:srcRect b="11114" l="3157" r="3157" t="11106"/>
          <a:stretch/>
        </p:blipFill>
        <p:spPr>
          <a:xfrm>
            <a:off x="-6700" y="-10116"/>
            <a:ext cx="4911426" cy="2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9"/>
          <p:cNvSpPr/>
          <p:nvPr/>
        </p:nvSpPr>
        <p:spPr>
          <a:xfrm rot="-2919">
            <a:off x="-151" y="2822329"/>
            <a:ext cx="4239302" cy="2324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67551.jpg" id="308" name="Google Shape;308;p19"/>
          <p:cNvPicPr preferRelativeResize="0"/>
          <p:nvPr/>
        </p:nvPicPr>
        <p:blipFill rotWithShape="1">
          <a:blip r:embed="rId4">
            <a:alphaModFix/>
          </a:blip>
          <a:srcRect b="15038" l="0" r="11660" t="13756"/>
          <a:stretch/>
        </p:blipFill>
        <p:spPr>
          <a:xfrm>
            <a:off x="0" y="2928129"/>
            <a:ext cx="4127126" cy="2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/>
          <p:nvPr/>
        </p:nvSpPr>
        <p:spPr>
          <a:xfrm rot="-2979">
            <a:off x="5685874" y="867369"/>
            <a:ext cx="3462001" cy="42795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9"/>
          <p:cNvSpPr/>
          <p:nvPr/>
        </p:nvSpPr>
        <p:spPr>
          <a:xfrm rot="-3130">
            <a:off x="5523424" y="867523"/>
            <a:ext cx="3624602" cy="42612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#3 Sam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 loves their friends, but doesn’t want to share that their parents are getting a divorce.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 usually gets their book recs from their friends, but because they can’t share is coming to our app.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 wants to read a book that shows someone their age dealing with their parents’ divorce. It’s been tough on Sam, and they need an outlet.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 searches “divorce”, but finds the first few results cheesy. They decide to scroll a little further and read the book description of a character that seems like them who is trying to handle the same thing.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Sam downloads the book on their e-reader while at the beach with friends.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/>
          <p:nvPr/>
        </p:nvSpPr>
        <p:spPr>
          <a:xfrm rot="10800000">
            <a:off x="316230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F9CB9C"/>
          </a:solidFill>
          <a:ln>
            <a:noFill/>
          </a:ln>
        </p:spPr>
      </p:sp>
      <p:sp>
        <p:nvSpPr>
          <p:cNvPr id="316" name="Google Shape;316;p20"/>
          <p:cNvSpPr/>
          <p:nvPr/>
        </p:nvSpPr>
        <p:spPr>
          <a:xfrm rot="-2919">
            <a:off x="-151" y="2822329"/>
            <a:ext cx="4239302" cy="232410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67551.jpg" id="317" name="Google Shape;317;p20"/>
          <p:cNvPicPr preferRelativeResize="0"/>
          <p:nvPr/>
        </p:nvPicPr>
        <p:blipFill rotWithShape="1">
          <a:blip r:embed="rId3">
            <a:alphaModFix/>
          </a:blip>
          <a:srcRect b="15038" l="0" r="11660" t="13756"/>
          <a:stretch/>
        </p:blipFill>
        <p:spPr>
          <a:xfrm>
            <a:off x="0" y="2928129"/>
            <a:ext cx="4127126" cy="22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0"/>
          <p:cNvSpPr/>
          <p:nvPr/>
        </p:nvSpPr>
        <p:spPr>
          <a:xfrm rot="-3170">
            <a:off x="4877424" y="499103"/>
            <a:ext cx="3903902" cy="44343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#3 Sam Wants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Stories with a depth and character building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reading through results to find what suits them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Characters that are going through what they 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Books that let them process their response to parents’ divorce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Intuitive and quick to use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try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Wants a book targeted at young adults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UJ #3 Sam Does Not Want</a:t>
            </a:r>
            <a:r>
              <a:rPr lang="en">
                <a:solidFill>
                  <a:schemeClr val="dk2"/>
                </a:solidFill>
              </a:rPr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have to search hard through </a:t>
            </a:r>
            <a:r>
              <a:rPr lang="en"/>
              <a:t>the</a:t>
            </a:r>
            <a:r>
              <a:rPr lang="en"/>
              <a:t> results to find the answer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 and difficult to 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Non-fiction or boring books</a:t>
            </a:r>
            <a:endParaRPr/>
          </a:p>
        </p:txBody>
      </p:sp>
      <p:grpSp>
        <p:nvGrpSpPr>
          <p:cNvPr id="319" name="Google Shape;319;p20"/>
          <p:cNvGrpSpPr/>
          <p:nvPr/>
        </p:nvGrpSpPr>
        <p:grpSpPr>
          <a:xfrm rot="-10799459">
            <a:off x="111590" y="226657"/>
            <a:ext cx="599411" cy="1649232"/>
            <a:chOff x="-1435027" y="1362018"/>
            <a:chExt cx="944104" cy="2598443"/>
          </a:xfrm>
        </p:grpSpPr>
        <p:sp>
          <p:nvSpPr>
            <p:cNvPr id="320" name="Google Shape;320;p20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B2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"/>
          <p:cNvSpPr/>
          <p:nvPr/>
        </p:nvSpPr>
        <p:spPr>
          <a:xfrm flipH="1" rot="10800000">
            <a:off x="0" y="-6125"/>
            <a:ext cx="5981700" cy="5159131"/>
          </a:xfrm>
          <a:custGeom>
            <a:rect b="b" l="l" r="r" t="t"/>
            <a:pathLst>
              <a:path extrusionOk="0" h="205359" w="239268">
                <a:moveTo>
                  <a:pt x="0" y="0"/>
                </a:moveTo>
                <a:lnTo>
                  <a:pt x="0" y="205359"/>
                </a:lnTo>
                <a:lnTo>
                  <a:pt x="239268" y="205359"/>
                </a:lnTo>
                <a:lnTo>
                  <a:pt x="103632" y="0"/>
                </a:lnTo>
                <a:close/>
              </a:path>
            </a:pathLst>
          </a:custGeom>
          <a:solidFill>
            <a:srgbClr val="C8EDF3"/>
          </a:solidFill>
          <a:ln>
            <a:noFill/>
          </a:ln>
        </p:spPr>
      </p:sp>
      <p:grpSp>
        <p:nvGrpSpPr>
          <p:cNvPr id="347" name="Google Shape;347;p21"/>
          <p:cNvGrpSpPr/>
          <p:nvPr/>
        </p:nvGrpSpPr>
        <p:grpSpPr>
          <a:xfrm flipH="1" rot="1985359">
            <a:off x="7480114" y="617664"/>
            <a:ext cx="599375" cy="1649216"/>
            <a:chOff x="-1435027" y="1362018"/>
            <a:chExt cx="944104" cy="2598443"/>
          </a:xfrm>
        </p:grpSpPr>
        <p:sp>
          <p:nvSpPr>
            <p:cNvPr id="348" name="Google Shape;348;p21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1"/>
          <p:cNvGrpSpPr/>
          <p:nvPr/>
        </p:nvGrpSpPr>
        <p:grpSpPr>
          <a:xfrm flipH="1" rot="1985685">
            <a:off x="3629742" y="2274349"/>
            <a:ext cx="866945" cy="2385501"/>
            <a:chOff x="-1435027" y="1362018"/>
            <a:chExt cx="944104" cy="2598443"/>
          </a:xfrm>
        </p:grpSpPr>
        <p:sp>
          <p:nvSpPr>
            <p:cNvPr id="371" name="Google Shape;371;p21"/>
            <p:cNvSpPr/>
            <p:nvPr/>
          </p:nvSpPr>
          <p:spPr>
            <a:xfrm>
              <a:off x="-1079594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-1079594" y="196296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-1079594" y="226221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-1079594" y="256147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-1079594" y="286073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-1079594" y="315998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-1079594" y="34592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-1435012" y="19624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-1435012" y="22616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-1435012" y="256094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-1435012" y="28601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-1435012" y="31594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-1435012" y="345870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-1435012" y="3757961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-725224" y="136201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-725224" y="1661273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-725224" y="196052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-725224" y="2259784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-725224" y="2559039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-725224" y="2858295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-725224" y="3157550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-1435027" y="1663708"/>
              <a:ext cx="234300" cy="2025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437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1"/>
          <p:cNvSpPr/>
          <p:nvPr/>
        </p:nvSpPr>
        <p:spPr>
          <a:xfrm>
            <a:off x="4658150" y="3074232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83218.jpg" id="394" name="Google Shape;394;p21"/>
          <p:cNvPicPr preferRelativeResize="0"/>
          <p:nvPr/>
        </p:nvPicPr>
        <p:blipFill rotWithShape="1">
          <a:blip r:embed="rId3">
            <a:alphaModFix/>
          </a:blip>
          <a:srcRect b="0" l="16723" r="16729" t="0"/>
          <a:stretch/>
        </p:blipFill>
        <p:spPr>
          <a:xfrm>
            <a:off x="4798619" y="3214784"/>
            <a:ext cx="3835800" cy="383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5" name="Google Shape;395;p21"/>
          <p:cNvSpPr/>
          <p:nvPr/>
        </p:nvSpPr>
        <p:spPr>
          <a:xfrm>
            <a:off x="577450" y="-2054218"/>
            <a:ext cx="4116900" cy="4116900"/>
          </a:xfrm>
          <a:prstGeom prst="ellipse">
            <a:avLst/>
          </a:prstGeom>
          <a:solidFill>
            <a:srgbClr val="FFFFFF">
              <a:alpha val="43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1"/>
          <p:cNvSpPr/>
          <p:nvPr/>
        </p:nvSpPr>
        <p:spPr>
          <a:xfrm flipH="1" rot="2001331">
            <a:off x="4839312" y="478620"/>
            <a:ext cx="2322708" cy="320710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75074.jpg" id="397" name="Google Shape;397;p21"/>
          <p:cNvPicPr preferRelativeResize="0"/>
          <p:nvPr/>
        </p:nvPicPr>
        <p:blipFill rotWithShape="1">
          <a:blip r:embed="rId4">
            <a:alphaModFix/>
          </a:blip>
          <a:srcRect b="699" l="9130" r="38606" t="-700"/>
          <a:stretch/>
        </p:blipFill>
        <p:spPr>
          <a:xfrm flipH="1" rot="1998111">
            <a:off x="5096495" y="626843"/>
            <a:ext cx="2122037" cy="243351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1"/>
          <p:cNvSpPr/>
          <p:nvPr/>
        </p:nvSpPr>
        <p:spPr>
          <a:xfrm rot="-3130">
            <a:off x="86699" y="1648"/>
            <a:ext cx="3624602" cy="4261203"/>
          </a:xfrm>
          <a:prstGeom prst="rect">
            <a:avLst/>
          </a:prstGeom>
          <a:solidFill>
            <a:srgbClr val="F8F8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UJ #4 Laura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always been just Laura and her dad. They’re a team. But Laura is 13 now and is starting to hit puberty.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Laura doesn’t want to talk to her dad about everything she’s feeling emotionally or at least how she doesn’t feel like she fits the same way.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Laura searches our app for “coming of age” to find stories about girls going through what she is.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She picks the first 2 results then skips the weird one about vampires and then picks the third one too without much reading of the descriptions.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She checks out the books at the library the next time she and her dad go.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